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1"/>
  </p:notesMasterIdLst>
  <p:sldIdLst>
    <p:sldId id="298" r:id="rId2"/>
    <p:sldId id="302" r:id="rId3"/>
    <p:sldId id="303" r:id="rId4"/>
    <p:sldId id="304" r:id="rId5"/>
    <p:sldId id="311" r:id="rId6"/>
    <p:sldId id="305" r:id="rId7"/>
    <p:sldId id="306" r:id="rId8"/>
    <p:sldId id="307" r:id="rId9"/>
    <p:sldId id="308" r:id="rId10"/>
    <p:sldId id="309" r:id="rId11"/>
    <p:sldId id="310" r:id="rId12"/>
    <p:sldId id="277" r:id="rId13"/>
    <p:sldId id="280" r:id="rId14"/>
    <p:sldId id="281" r:id="rId15"/>
    <p:sldId id="301" r:id="rId16"/>
    <p:sldId id="282" r:id="rId17"/>
    <p:sldId id="283" r:id="rId18"/>
    <p:sldId id="284" r:id="rId19"/>
    <p:sldId id="300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9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7" autoAdjust="0"/>
    <p:restoredTop sz="94660"/>
  </p:normalViewPr>
  <p:slideViewPr>
    <p:cSldViewPr>
      <p:cViewPr varScale="1">
        <p:scale>
          <a:sx n="91" d="100"/>
          <a:sy n="91" d="100"/>
        </p:scale>
        <p:origin x="700" y="7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32AE4BC-56B1-42DE-9E51-D69AAA9F66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7348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grpSp>
          <p:nvGrpSpPr>
            <p:cNvPr id="57349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7350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1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2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3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4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5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6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7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8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9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7360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7361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7362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C1B4394-5C78-4B18-9CF1-394D3F4252E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F27448-1DB6-4206-AC3D-4F471CE3E51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A7CD60-B61B-4352-B67D-DB0147254F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AAFC8C-8FA2-420E-A28D-3E8643792F7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509D7-FBBC-4490-85E7-132BDD87DB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380059-7714-4CCE-BAE9-A33A8CCD8B3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608129-06B5-4CBF-8663-EA7F924E19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FC8E9C-D2A4-4E0F-B541-971507523E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763551-4C1D-4E7B-B992-A7A6329F7E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A79D44-D73D-43BC-8EB6-C6DF6FE285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16CA64-2225-43BC-A876-F258493D1F7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MS PGothic" pitchFamily="34" charset="-128"/>
              </a:defRPr>
            </a:lvl1pPr>
          </a:lstStyle>
          <a:p>
            <a:r>
              <a:rPr lang="en-US" altLang="ja-JP"/>
              <a:t>TM 07 DISTRIBUSI PELUANG KONTINYU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72C0D03A-510C-4178-A944-F13F9F6BAE3D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32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</p:grpSp>
      <p:sp>
        <p:nvSpPr>
          <p:cNvPr id="5633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633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63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pic>
        <p:nvPicPr>
          <p:cNvPr id="56337" name="Picture 17" descr="LOGO ITS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0" y="0"/>
            <a:ext cx="7620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200">
                <a:ea typeface="MS PGothic" pitchFamily="34" charset="-128"/>
              </a:rPr>
              <a:t>DISTRIBUSI PELUANG KONTINYU</a:t>
            </a:r>
            <a:endParaRPr lang="en-US" sz="460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Bilqis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30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8222"/>
            <a:ext cx="8082535" cy="3602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7914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0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0" y="1340768"/>
            <a:ext cx="8256620" cy="4152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59688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9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" y="621596"/>
            <a:ext cx="8229600" cy="3886200"/>
          </a:xfrm>
        </p:spPr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normal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625208" y="4888796"/>
            <a:ext cx="2133600" cy="457200"/>
          </a:xfrm>
        </p:spPr>
        <p:txBody>
          <a:bodyPr/>
          <a:lstStyle/>
          <a:p>
            <a:fld id="{40AAFC8C-8FA2-420E-A28D-3E8643792F7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7419" b="69052"/>
          <a:stretch/>
        </p:blipFill>
        <p:spPr>
          <a:xfrm>
            <a:off x="179512" y="2780928"/>
            <a:ext cx="8697168" cy="1872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925380"/>
            <a:ext cx="4725059" cy="466790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 bwMode="auto">
          <a:xfrm rot="10800000">
            <a:off x="6876256" y="2158778"/>
            <a:ext cx="1411288" cy="846723"/>
          </a:xfrm>
          <a:prstGeom prst="bentConnector3">
            <a:avLst>
              <a:gd name="adj1" fmla="val -449"/>
            </a:avLst>
          </a:prstGeom>
          <a:solidFill>
            <a:schemeClr val="accent1"/>
          </a:solidFill>
          <a:ln w="5715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490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843000" cy="4464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6834" y="4766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65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922329" cy="60486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524328" y="4437112"/>
            <a:ext cx="648072" cy="216024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0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822" b="6880"/>
          <a:stretch/>
        </p:blipFill>
        <p:spPr>
          <a:xfrm>
            <a:off x="755576" y="-73642"/>
            <a:ext cx="7344816" cy="67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16" y="404664"/>
            <a:ext cx="8590367" cy="4582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5445224"/>
            <a:ext cx="747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 </a:t>
            </a:r>
            <a:r>
              <a:rPr lang="en-US" dirty="0" err="1" smtClean="0"/>
              <a:t>koreksi</a:t>
            </a:r>
            <a:r>
              <a:rPr lang="en-US" dirty="0" smtClean="0"/>
              <a:t>, </a:t>
            </a:r>
            <a:r>
              <a:rPr lang="en-US" dirty="0" err="1" smtClean="0"/>
              <a:t>seharusnya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0.8665,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Z = 1.11</a:t>
            </a:r>
          </a:p>
          <a:p>
            <a:r>
              <a:rPr lang="en-US" dirty="0" err="1" smtClean="0"/>
              <a:t>Seharusnya</a:t>
            </a:r>
            <a:r>
              <a:rPr lang="en-US" dirty="0" smtClean="0"/>
              <a:t> Z = -1.16 = 0.877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6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7" y="764704"/>
            <a:ext cx="8475576" cy="47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5188"/>
            <a:ext cx="8229600" cy="388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58674"/>
            <a:ext cx="7730212" cy="4378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1" y="5229200"/>
            <a:ext cx="8437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 = 0,8 </a:t>
            </a:r>
            <a:r>
              <a:rPr lang="en-US" sz="1600" dirty="0" smtClean="0">
                <a:sym typeface="Wingdings" panose="05000000000000000000" pitchFamily="2" charset="2"/>
              </a:rPr>
              <a:t> </a:t>
            </a:r>
            <a:r>
              <a:rPr lang="en-US" sz="1600" dirty="0" err="1" smtClean="0">
                <a:sym typeface="Wingdings" panose="05000000000000000000" pitchFamily="2" charset="2"/>
              </a:rPr>
              <a:t>sesuai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dengan</a:t>
            </a:r>
            <a:r>
              <a:rPr lang="en-US" sz="1600" dirty="0" smtClean="0">
                <a:sym typeface="Wingdings" panose="05000000000000000000" pitchFamily="2" charset="2"/>
              </a:rPr>
              <a:t> table z, yang </a:t>
            </a:r>
            <a:r>
              <a:rPr lang="en-US" sz="1600" dirty="0" err="1" smtClean="0">
                <a:sym typeface="Wingdings" panose="05000000000000000000" pitchFamily="2" charset="2"/>
              </a:rPr>
              <a:t>diketahui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adalah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sebelah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kiri</a:t>
            </a:r>
            <a:r>
              <a:rPr lang="en-US" sz="1600" dirty="0" smtClean="0">
                <a:sym typeface="Wingdings" panose="05000000000000000000" pitchFamily="2" charset="2"/>
              </a:rPr>
              <a:t>, </a:t>
            </a:r>
            <a:r>
              <a:rPr lang="en-US" sz="1600" dirty="0" err="1" smtClean="0">
                <a:sym typeface="Wingdings" panose="05000000000000000000" pitchFamily="2" charset="2"/>
              </a:rPr>
              <a:t>jadi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bukan</a:t>
            </a:r>
            <a:r>
              <a:rPr lang="en-US" sz="1600" dirty="0" smtClean="0">
                <a:sym typeface="Wingdings" panose="05000000000000000000" pitchFamily="2" charset="2"/>
              </a:rPr>
              <a:t> 20% </a:t>
            </a:r>
          </a:p>
          <a:p>
            <a:r>
              <a:rPr lang="en-US" sz="1600" dirty="0" err="1" smtClean="0">
                <a:sym typeface="Wingdings" panose="05000000000000000000" pitchFamily="2" charset="2"/>
              </a:rPr>
              <a:t>Kebalikan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dari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nomor</a:t>
            </a:r>
            <a:r>
              <a:rPr lang="en-US" sz="1600" dirty="0" smtClean="0">
                <a:sym typeface="Wingdings" panose="05000000000000000000" pitchFamily="2" charset="2"/>
              </a:rPr>
              <a:t> a, b </a:t>
            </a:r>
            <a:r>
              <a:rPr lang="en-US" sz="1600" dirty="0" err="1" smtClean="0">
                <a:sym typeface="Wingdings" panose="05000000000000000000" pitchFamily="2" charset="2"/>
              </a:rPr>
              <a:t>dan</a:t>
            </a:r>
            <a:r>
              <a:rPr lang="en-US" sz="1600" dirty="0" smtClean="0">
                <a:sym typeface="Wingdings" panose="05000000000000000000" pitchFamily="2" charset="2"/>
              </a:rPr>
              <a:t> c, </a:t>
            </a:r>
            <a:r>
              <a:rPr lang="en-US" sz="1600" dirty="0" err="1" smtClean="0">
                <a:sym typeface="Wingdings" panose="05000000000000000000" pitchFamily="2" charset="2"/>
              </a:rPr>
              <a:t>pada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nomor</a:t>
            </a:r>
            <a:r>
              <a:rPr lang="en-US" sz="1600" dirty="0" smtClean="0">
                <a:sym typeface="Wingdings" panose="05000000000000000000" pitchFamily="2" charset="2"/>
              </a:rPr>
              <a:t> d, </a:t>
            </a:r>
            <a:r>
              <a:rPr lang="en-US" sz="1600" dirty="0" err="1" smtClean="0">
                <a:sym typeface="Wingdings" panose="05000000000000000000" pitchFamily="2" charset="2"/>
              </a:rPr>
              <a:t>kita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melihat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dari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dalam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table</a:t>
            </a:r>
            <a:r>
              <a:rPr lang="en-US" sz="16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en-US" sz="1600" dirty="0" err="1" smtClean="0">
                <a:sym typeface="Wingdings" panose="05000000000000000000" pitchFamily="2" charset="2"/>
              </a:rPr>
              <a:t>bukan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kiri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dan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atas</a:t>
            </a:r>
            <a:r>
              <a:rPr lang="en-US" sz="1600" dirty="0" smtClean="0">
                <a:sym typeface="Wingdings" panose="05000000000000000000" pitchFamily="2" charset="2"/>
              </a:rPr>
              <a:t>, </a:t>
            </a:r>
            <a:r>
              <a:rPr lang="en-US" sz="1600" dirty="0" err="1" smtClean="0">
                <a:sym typeface="Wingdings" panose="05000000000000000000" pitchFamily="2" charset="2"/>
              </a:rPr>
              <a:t>karena</a:t>
            </a:r>
            <a:r>
              <a:rPr lang="en-US" sz="1600" dirty="0" smtClean="0">
                <a:sym typeface="Wingdings" panose="05000000000000000000" pitchFamily="2" charset="2"/>
              </a:rPr>
              <a:t> yang </a:t>
            </a:r>
            <a:r>
              <a:rPr lang="en-US" sz="1600" dirty="0" err="1" smtClean="0">
                <a:sym typeface="Wingdings" panose="05000000000000000000" pitchFamily="2" charset="2"/>
              </a:rPr>
              <a:t>diketahui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adalah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persen</a:t>
            </a:r>
            <a:r>
              <a:rPr lang="en-US" sz="1600" dirty="0" smtClean="0">
                <a:sym typeface="Wingdings" panose="05000000000000000000" pitchFamily="2" charset="2"/>
              </a:rPr>
              <a:t> Z</a:t>
            </a:r>
          </a:p>
          <a:p>
            <a:r>
              <a:rPr lang="en-US" sz="1600" dirty="0" err="1" smtClean="0">
                <a:sym typeface="Wingdings" panose="05000000000000000000" pitchFamily="2" charset="2"/>
              </a:rPr>
              <a:t>Jadi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ternyata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nilai</a:t>
            </a:r>
            <a:r>
              <a:rPr lang="en-US" sz="1600" dirty="0" smtClean="0">
                <a:sym typeface="Wingdings" panose="05000000000000000000" pitchFamily="2" charset="2"/>
              </a:rPr>
              <a:t> yang di table </a:t>
            </a:r>
            <a:r>
              <a:rPr lang="en-US" sz="1600" dirty="0" err="1" smtClean="0">
                <a:sym typeface="Wingdings" panose="05000000000000000000" pitchFamily="2" charset="2"/>
              </a:rPr>
              <a:t>adalah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0,7995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dan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0,8023</a:t>
            </a:r>
            <a:r>
              <a:rPr lang="en-US" sz="1600" dirty="0" smtClean="0">
                <a:sym typeface="Wingdings" panose="05000000000000000000" pitchFamily="2" charset="2"/>
              </a:rPr>
              <a:t>, </a:t>
            </a:r>
            <a:r>
              <a:rPr lang="en-US" sz="1600" dirty="0" err="1" smtClean="0">
                <a:sym typeface="Wingdings" panose="05000000000000000000" pitchFamily="2" charset="2"/>
              </a:rPr>
              <a:t>jadi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kita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lihat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di </a:t>
            </a:r>
            <a:r>
              <a:rPr lang="en-US" sz="1600" dirty="0" err="1" smtClean="0">
                <a:sym typeface="Wingdings" panose="05000000000000000000" pitchFamily="2" charset="2"/>
              </a:rPr>
              <a:t>kiri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adalah</a:t>
            </a:r>
            <a:r>
              <a:rPr lang="en-US" sz="1600" dirty="0" smtClean="0">
                <a:sym typeface="Wingdings" panose="05000000000000000000" pitchFamily="2" charset="2"/>
              </a:rPr>
              <a:t> 0,8 </a:t>
            </a:r>
            <a:r>
              <a:rPr lang="en-US" sz="1600" dirty="0" err="1" smtClean="0">
                <a:sym typeface="Wingdings" panose="05000000000000000000" pitchFamily="2" charset="2"/>
              </a:rPr>
              <a:t>dan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diatas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antara</a:t>
            </a:r>
            <a:r>
              <a:rPr lang="en-US" sz="1600" dirty="0" smtClean="0">
                <a:sym typeface="Wingdings" panose="05000000000000000000" pitchFamily="2" charset="2"/>
              </a:rPr>
              <a:t> 0.04 </a:t>
            </a:r>
            <a:r>
              <a:rPr lang="en-US" sz="1600" dirty="0" err="1" smtClean="0">
                <a:sym typeface="Wingdings" panose="05000000000000000000" pitchFamily="2" charset="2"/>
              </a:rPr>
              <a:t>dan</a:t>
            </a:r>
            <a:r>
              <a:rPr lang="en-US" sz="1600" dirty="0" smtClean="0">
                <a:sym typeface="Wingdings" panose="05000000000000000000" pitchFamily="2" charset="2"/>
              </a:rPr>
              <a:t> 0,05, </a:t>
            </a:r>
            <a:r>
              <a:rPr lang="en-US" sz="1600" dirty="0" err="1" smtClean="0">
                <a:sym typeface="Wingdings" panose="05000000000000000000" pitchFamily="2" charset="2"/>
              </a:rPr>
              <a:t>sehingga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nilai</a:t>
            </a:r>
            <a:r>
              <a:rPr lang="en-US" sz="1600" dirty="0" smtClean="0">
                <a:sym typeface="Wingdings" panose="05000000000000000000" pitchFamily="2" charset="2"/>
              </a:rPr>
              <a:t> Z </a:t>
            </a:r>
            <a:r>
              <a:rPr lang="en-US" sz="1600" dirty="0" err="1" smtClean="0">
                <a:sym typeface="Wingdings" panose="05000000000000000000" pitchFamily="2" charset="2"/>
              </a:rPr>
              <a:t>nya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 err="1" smtClean="0">
                <a:sym typeface="Wingdings" panose="05000000000000000000" pitchFamily="2" charset="2"/>
              </a:rPr>
              <a:t>adalah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0,845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0559" y="18805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514" y="1243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71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418590"/>
            <a:ext cx="8229600" cy="4937760"/>
          </a:xfrm>
        </p:spPr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4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9052"/>
          <a:stretch/>
        </p:blipFill>
        <p:spPr>
          <a:xfrm>
            <a:off x="107504" y="3319916"/>
            <a:ext cx="8928992" cy="1395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157192"/>
            <a:ext cx="4634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…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….</a:t>
            </a:r>
          </a:p>
          <a:p>
            <a:pPr marL="342900" indent="-342900">
              <a:buAutoNum type="arabicPeriod"/>
            </a:pPr>
            <a:r>
              <a:rPr lang="en-US" dirty="0" smtClean="0"/>
              <a:t>Antara … </a:t>
            </a:r>
            <a:r>
              <a:rPr lang="en-US" dirty="0" err="1" smtClean="0"/>
              <a:t>dan</a:t>
            </a:r>
            <a:r>
              <a:rPr lang="en-US" dirty="0" smtClean="0"/>
              <a:t> ….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Jika</a:t>
            </a:r>
            <a:r>
              <a:rPr lang="en-US" dirty="0" smtClean="0"/>
              <a:t> ….%,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berapakah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BB2E12-324E-4974-8012-4B9916870401}" type="slidenum">
              <a:rPr lang="en-US"/>
              <a:pPr/>
              <a:t>2</a:t>
            </a:fld>
            <a:endParaRPr lang="en-US"/>
          </a:p>
        </p:txBody>
      </p:sp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4800600" y="1828800"/>
            <a:ext cx="4191000" cy="388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Distribusi Normal</a:t>
            </a:r>
          </a:p>
        </p:txBody>
      </p:sp>
      <p:sp>
        <p:nvSpPr>
          <p:cNvPr id="287770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r>
              <a:rPr lang="en-US"/>
              <a:t>“Bell Shaped”</a:t>
            </a:r>
          </a:p>
          <a:p>
            <a:r>
              <a:rPr lang="en-US"/>
              <a:t>Symmetrical</a:t>
            </a:r>
          </a:p>
          <a:p>
            <a:r>
              <a:rPr lang="en-US"/>
              <a:t>Mean, Median dan </a:t>
            </a:r>
            <a:br>
              <a:rPr lang="en-US"/>
            </a:br>
            <a:r>
              <a:rPr lang="en-US"/>
              <a:t>Mode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Equal</a:t>
            </a:r>
          </a:p>
          <a:p>
            <a:r>
              <a:rPr lang="en-US"/>
              <a:t>Range untuk Variabel Random </a:t>
            </a:r>
            <a:br>
              <a:rPr lang="en-US"/>
            </a:br>
            <a:r>
              <a:rPr lang="en-US">
                <a:sym typeface="Wingdings" pitchFamily="2" charset="2"/>
              </a:rPr>
              <a:t> </a:t>
            </a:r>
            <a:r>
              <a:rPr lang="en-US"/>
              <a:t>Infinite</a:t>
            </a:r>
          </a:p>
        </p:txBody>
      </p:sp>
      <p:sp>
        <p:nvSpPr>
          <p:cNvPr id="287749" name="Rectangle 5"/>
          <p:cNvSpPr>
            <a:spLocks noChangeArrowheads="1"/>
          </p:cNvSpPr>
          <p:nvPr/>
        </p:nvSpPr>
        <p:spPr bwMode="auto">
          <a:xfrm>
            <a:off x="6249988" y="4378325"/>
            <a:ext cx="1533525" cy="1184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hlink"/>
                </a:solidFill>
              </a:rPr>
              <a:t>Mean Median Mode</a:t>
            </a:r>
          </a:p>
        </p:txBody>
      </p:sp>
      <p:sp>
        <p:nvSpPr>
          <p:cNvPr id="287750" name="Line 6"/>
          <p:cNvSpPr>
            <a:spLocks noChangeShapeType="1"/>
          </p:cNvSpPr>
          <p:nvPr/>
        </p:nvSpPr>
        <p:spPr bwMode="auto">
          <a:xfrm>
            <a:off x="6945313" y="3859213"/>
            <a:ext cx="0" cy="3381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1" name="Freeform 7"/>
          <p:cNvSpPr>
            <a:spLocks/>
          </p:cNvSpPr>
          <p:nvPr/>
        </p:nvSpPr>
        <p:spPr bwMode="auto">
          <a:xfrm>
            <a:off x="6977063" y="2595563"/>
            <a:ext cx="1430337" cy="1144587"/>
          </a:xfrm>
          <a:custGeom>
            <a:avLst/>
            <a:gdLst/>
            <a:ahLst/>
            <a:cxnLst>
              <a:cxn ang="0">
                <a:pos x="900" y="720"/>
              </a:cxn>
              <a:cxn ang="0">
                <a:pos x="805" y="712"/>
              </a:cxn>
              <a:cxn ang="0">
                <a:pos x="758" y="704"/>
              </a:cxn>
              <a:cxn ang="0">
                <a:pos x="711" y="691"/>
              </a:cxn>
              <a:cxn ang="0">
                <a:pos x="663" y="675"/>
              </a:cxn>
              <a:cxn ang="0">
                <a:pos x="615" y="653"/>
              </a:cxn>
              <a:cxn ang="0">
                <a:pos x="568" y="623"/>
              </a:cxn>
              <a:cxn ang="0">
                <a:pos x="473" y="540"/>
              </a:cxn>
              <a:cxn ang="0">
                <a:pos x="378" y="422"/>
              </a:cxn>
              <a:cxn ang="0">
                <a:pos x="284" y="281"/>
              </a:cxn>
              <a:cxn ang="0">
                <a:pos x="236" y="209"/>
              </a:cxn>
              <a:cxn ang="0">
                <a:pos x="189" y="142"/>
              </a:cxn>
              <a:cxn ang="0">
                <a:pos x="142" y="83"/>
              </a:cxn>
              <a:cxn ang="0">
                <a:pos x="94" y="38"/>
              </a:cxn>
              <a:cxn ang="0">
                <a:pos x="47" y="9"/>
              </a:cxn>
              <a:cxn ang="0">
                <a:pos x="0" y="0"/>
              </a:cxn>
            </a:cxnLst>
            <a:rect l="0" t="0" r="r" b="b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52" name="Freeform 8"/>
          <p:cNvSpPr>
            <a:spLocks/>
          </p:cNvSpPr>
          <p:nvPr/>
        </p:nvSpPr>
        <p:spPr bwMode="auto">
          <a:xfrm>
            <a:off x="5548313" y="2595563"/>
            <a:ext cx="1430337" cy="1144587"/>
          </a:xfrm>
          <a:custGeom>
            <a:avLst/>
            <a:gdLst/>
            <a:ahLst/>
            <a:cxnLst>
              <a:cxn ang="0">
                <a:pos x="0" y="720"/>
              </a:cxn>
              <a:cxn ang="0">
                <a:pos x="95" y="712"/>
              </a:cxn>
              <a:cxn ang="0">
                <a:pos x="142" y="704"/>
              </a:cxn>
              <a:cxn ang="0">
                <a:pos x="189" y="691"/>
              </a:cxn>
              <a:cxn ang="0">
                <a:pos x="237" y="675"/>
              </a:cxn>
              <a:cxn ang="0">
                <a:pos x="284" y="653"/>
              </a:cxn>
              <a:cxn ang="0">
                <a:pos x="331" y="623"/>
              </a:cxn>
              <a:cxn ang="0">
                <a:pos x="426" y="540"/>
              </a:cxn>
              <a:cxn ang="0">
                <a:pos x="521" y="422"/>
              </a:cxn>
              <a:cxn ang="0">
                <a:pos x="616" y="281"/>
              </a:cxn>
              <a:cxn ang="0">
                <a:pos x="663" y="209"/>
              </a:cxn>
              <a:cxn ang="0">
                <a:pos x="710" y="142"/>
              </a:cxn>
              <a:cxn ang="0">
                <a:pos x="757" y="83"/>
              </a:cxn>
              <a:cxn ang="0">
                <a:pos x="805" y="38"/>
              </a:cxn>
              <a:cxn ang="0">
                <a:pos x="852" y="9"/>
              </a:cxn>
              <a:cxn ang="0">
                <a:pos x="900" y="0"/>
              </a:cxn>
            </a:cxnLst>
            <a:rect l="0" t="0" r="r" b="b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53" name="Line 9"/>
          <p:cNvSpPr>
            <a:spLocks noChangeShapeType="1"/>
          </p:cNvSpPr>
          <p:nvPr/>
        </p:nvSpPr>
        <p:spPr bwMode="auto">
          <a:xfrm>
            <a:off x="6945313" y="2916238"/>
            <a:ext cx="0" cy="67151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4" name="Freeform 10"/>
          <p:cNvSpPr>
            <a:spLocks/>
          </p:cNvSpPr>
          <p:nvPr/>
        </p:nvSpPr>
        <p:spPr bwMode="auto">
          <a:xfrm>
            <a:off x="5257800" y="2592388"/>
            <a:ext cx="3005138" cy="1214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4"/>
              </a:cxn>
              <a:cxn ang="0">
                <a:pos x="1892" y="764"/>
              </a:cxn>
            </a:cxnLst>
            <a:rect l="0" t="0" r="r" b="b"/>
            <a:pathLst>
              <a:path w="1893" h="765">
                <a:moveTo>
                  <a:pt x="0" y="0"/>
                </a:moveTo>
                <a:lnTo>
                  <a:pt x="0" y="764"/>
                </a:lnTo>
                <a:lnTo>
                  <a:pt x="1892" y="76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55" name="Line 11"/>
          <p:cNvSpPr>
            <a:spLocks noChangeShapeType="1"/>
          </p:cNvSpPr>
          <p:nvPr/>
        </p:nvSpPr>
        <p:spPr bwMode="auto">
          <a:xfrm>
            <a:off x="8494713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8194675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7" name="Line 13"/>
          <p:cNvSpPr>
            <a:spLocks noChangeShapeType="1"/>
          </p:cNvSpPr>
          <p:nvPr/>
        </p:nvSpPr>
        <p:spPr bwMode="auto">
          <a:xfrm>
            <a:off x="7893050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8" name="Line 14"/>
          <p:cNvSpPr>
            <a:spLocks noChangeShapeType="1"/>
          </p:cNvSpPr>
          <p:nvPr/>
        </p:nvSpPr>
        <p:spPr bwMode="auto">
          <a:xfrm>
            <a:off x="7593013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7292975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0" name="Line 16"/>
          <p:cNvSpPr>
            <a:spLocks noChangeShapeType="1"/>
          </p:cNvSpPr>
          <p:nvPr/>
        </p:nvSpPr>
        <p:spPr bwMode="auto">
          <a:xfrm>
            <a:off x="6992938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1" name="Line 17"/>
          <p:cNvSpPr>
            <a:spLocks noChangeShapeType="1"/>
          </p:cNvSpPr>
          <p:nvPr/>
        </p:nvSpPr>
        <p:spPr bwMode="auto">
          <a:xfrm>
            <a:off x="6692900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2" name="Line 18"/>
          <p:cNvSpPr>
            <a:spLocks noChangeShapeType="1"/>
          </p:cNvSpPr>
          <p:nvPr/>
        </p:nvSpPr>
        <p:spPr bwMode="auto">
          <a:xfrm>
            <a:off x="6392863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3" name="Line 19"/>
          <p:cNvSpPr>
            <a:spLocks noChangeShapeType="1"/>
          </p:cNvSpPr>
          <p:nvPr/>
        </p:nvSpPr>
        <p:spPr bwMode="auto">
          <a:xfrm>
            <a:off x="6091238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4" name="Line 20"/>
          <p:cNvSpPr>
            <a:spLocks noChangeShapeType="1"/>
          </p:cNvSpPr>
          <p:nvPr/>
        </p:nvSpPr>
        <p:spPr bwMode="auto">
          <a:xfrm>
            <a:off x="5791200" y="3746500"/>
            <a:ext cx="0" cy="1588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6900863" y="371633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8455025" y="3481388"/>
            <a:ext cx="3841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287767" name="Rectangle 23"/>
          <p:cNvSpPr>
            <a:spLocks noChangeArrowheads="1"/>
          </p:cNvSpPr>
          <p:nvPr/>
        </p:nvSpPr>
        <p:spPr bwMode="auto">
          <a:xfrm>
            <a:off x="5102225" y="2076450"/>
            <a:ext cx="68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>
                <a:solidFill>
                  <a:schemeClr val="hlink"/>
                </a:solidFill>
              </a:rPr>
              <a:t>f(X)</a:t>
            </a:r>
          </a:p>
        </p:txBody>
      </p:sp>
      <p:sp>
        <p:nvSpPr>
          <p:cNvPr id="287768" name="Rectangle 24"/>
          <p:cNvSpPr>
            <a:spLocks noChangeArrowheads="1"/>
          </p:cNvSpPr>
          <p:nvPr/>
        </p:nvSpPr>
        <p:spPr bwMode="auto">
          <a:xfrm>
            <a:off x="7000875" y="3786188"/>
            <a:ext cx="4667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hlink"/>
                </a:solidFill>
                <a:latin typeface="Symbol" pitchFamily="18" charset="2"/>
              </a:rPr>
              <a:t></a:t>
            </a:r>
          </a:p>
        </p:txBody>
      </p:sp>
    </p:spTree>
    <p:extLst>
      <p:ext uri="{BB962C8B-B14F-4D97-AF65-F5344CB8AC3E}">
        <p14:creationId xmlns:p14="http://schemas.microsoft.com/office/powerpoint/2010/main" val="253980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C244F-ADC8-4828-8101-E58B2F5F08C3}" type="slidenum">
              <a:rPr lang="en-US"/>
              <a:pPr/>
              <a:t>3</a:t>
            </a:fld>
            <a:endParaRPr lang="en-US"/>
          </a:p>
        </p:txBody>
      </p:sp>
      <p:sp>
        <p:nvSpPr>
          <p:cNvPr id="2898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 Distribusi Normal</a:t>
            </a:r>
          </a:p>
        </p:txBody>
      </p:sp>
      <p:sp>
        <p:nvSpPr>
          <p:cNvPr id="289795" name="Rectangle 3"/>
          <p:cNvSpPr>
            <a:spLocks noChangeArrowheads="1"/>
          </p:cNvSpPr>
          <p:nvPr/>
        </p:nvSpPr>
        <p:spPr bwMode="auto">
          <a:xfrm>
            <a:off x="4800600" y="2667000"/>
            <a:ext cx="39814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9796" name="Rectangle 4"/>
          <p:cNvSpPr>
            <a:spLocks noChangeArrowheads="1"/>
          </p:cNvSpPr>
          <p:nvPr/>
        </p:nvSpPr>
        <p:spPr bwMode="auto">
          <a:xfrm>
            <a:off x="4953000" y="2667000"/>
            <a:ext cx="36004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9797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19200" y="2209800"/>
          <a:ext cx="60452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3" name="Worksheet" r:id="rId3" imgW="4252680" imgH="2643840" progId="">
                  <p:embed/>
                </p:oleObj>
              </mc:Choice>
              <mc:Fallback>
                <p:oleObj name="Worksheet" r:id="rId3" imgW="4252680" imgH="2643840" progId="">
                  <p:embed/>
                  <p:pic>
                    <p:nvPicPr>
                      <p:cNvPr id="289797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0452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8" name="Rectangle 6"/>
          <p:cNvSpPr>
            <a:spLocks noChangeArrowheads="1"/>
          </p:cNvSpPr>
          <p:nvPr/>
        </p:nvSpPr>
        <p:spPr bwMode="auto">
          <a:xfrm>
            <a:off x="763588" y="5486400"/>
            <a:ext cx="7312025" cy="698500"/>
          </a:xfrm>
          <a:prstGeom prst="rect">
            <a:avLst/>
          </a:prstGeom>
          <a:solidFill>
            <a:srgbClr val="FFCCFF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ahoma" pitchFamily="34" charset="0"/>
              </a:rPr>
              <a:t>Nilai parameter </a:t>
            </a:r>
            <a:r>
              <a:rPr lang="en-US" sz="2000">
                <a:latin typeface="Symbol" pitchFamily="18" charset="2"/>
              </a:rPr>
              <a:t></a:t>
            </a:r>
            <a:r>
              <a:rPr lang="en-US" sz="2000">
                <a:latin typeface="Tahoma" pitchFamily="34" charset="0"/>
              </a:rPr>
              <a:t> dan </a:t>
            </a:r>
            <a:r>
              <a:rPr lang="en-US" sz="2000">
                <a:latin typeface="Symbol" pitchFamily="18" charset="2"/>
              </a:rPr>
              <a:t></a:t>
            </a:r>
            <a:r>
              <a:rPr lang="en-US" sz="2000">
                <a:latin typeface="Tahoma" pitchFamily="34" charset="0"/>
              </a:rPr>
              <a:t> yang bervariasi maka didapatkan sejumlah Distribusi Normal yang berbeda</a:t>
            </a:r>
          </a:p>
        </p:txBody>
      </p:sp>
      <p:sp>
        <p:nvSpPr>
          <p:cNvPr id="289799" name="Rectangle 7"/>
          <p:cNvSpPr>
            <a:spLocks noChangeArrowheads="1"/>
          </p:cNvSpPr>
          <p:nvPr/>
        </p:nvSpPr>
        <p:spPr bwMode="auto">
          <a:xfrm>
            <a:off x="228600" y="1676400"/>
            <a:ext cx="8610600" cy="515938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Terdapat Infinite Number untuk Distribusi Normal</a:t>
            </a:r>
          </a:p>
        </p:txBody>
      </p:sp>
    </p:spTree>
    <p:extLst>
      <p:ext uri="{BB962C8B-B14F-4D97-AF65-F5344CB8AC3E}">
        <p14:creationId xmlns:p14="http://schemas.microsoft.com/office/powerpoint/2010/main" val="34588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23528"/>
          </a:xfrm>
        </p:spPr>
        <p:txBody>
          <a:bodyPr/>
          <a:lstStyle/>
          <a:p>
            <a:r>
              <a:rPr lang="en-US" sz="2400" dirty="0"/>
              <a:t>https://www.youtube.com/watch?v=XlYS8-R3O1c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0" y="1249650"/>
            <a:ext cx="6840760" cy="48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0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51520"/>
          </a:xfrm>
        </p:spPr>
        <p:txBody>
          <a:bodyPr/>
          <a:lstStyle/>
          <a:p>
            <a:r>
              <a:rPr lang="en-US" sz="2400" dirty="0"/>
              <a:t>https://www.youtube.com/watch?v=A2rH3N3j3eo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77144"/>
            <a:ext cx="8639546" cy="3992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9321" y="5255639"/>
            <a:ext cx="7468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Rumus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berlaku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menghitung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data yang </a:t>
            </a:r>
            <a:r>
              <a:rPr lang="en-US" dirty="0" err="1" smtClean="0"/>
              <a:t>mengikuti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normal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, </a:t>
            </a:r>
          </a:p>
          <a:p>
            <a:pPr algn="ctr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normal,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yang 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3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51520"/>
          </a:xfrm>
        </p:spPr>
        <p:txBody>
          <a:bodyPr/>
          <a:lstStyle/>
          <a:p>
            <a:r>
              <a:rPr lang="en-US" sz="2400" dirty="0"/>
              <a:t>https://www.youtube.com/watch?v=pbkVDH4Ljn4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46286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5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92875"/>
            <a:ext cx="6875240" cy="52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2" y="1137765"/>
            <a:ext cx="8174156" cy="4049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39571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7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AAFC8C-8FA2-420E-A28D-3E8643792F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3" y="1981200"/>
            <a:ext cx="8064043" cy="3351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7914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23859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7">
      <a:dk1>
        <a:srgbClr val="000000"/>
      </a:dk1>
      <a:lt1>
        <a:srgbClr val="FFFFFF"/>
      </a:lt1>
      <a:dk2>
        <a:srgbClr val="000000"/>
      </a:dk2>
      <a:lt2>
        <a:srgbClr val="CC3300"/>
      </a:lt2>
      <a:accent1>
        <a:srgbClr val="FFCC00"/>
      </a:accent1>
      <a:accent2>
        <a:srgbClr val="CC66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B95C00"/>
      </a:accent6>
      <a:hlink>
        <a:srgbClr val="663300"/>
      </a:hlink>
      <a:folHlink>
        <a:srgbClr val="CC9900"/>
      </a:folHlink>
    </a:clrScheme>
    <a:fontScheme name="Pixel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5940</TotalTime>
  <Words>251</Words>
  <Application>Microsoft Office PowerPoint</Application>
  <PresentationFormat>On-screen Show (4:3)</PresentationFormat>
  <Paragraphs>59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MS PGothic</vt:lpstr>
      <vt:lpstr>Arial</vt:lpstr>
      <vt:lpstr>Arial Black</vt:lpstr>
      <vt:lpstr>Book Antiqua</vt:lpstr>
      <vt:lpstr>Symbol</vt:lpstr>
      <vt:lpstr>Tahoma</vt:lpstr>
      <vt:lpstr>Times New Roman</vt:lpstr>
      <vt:lpstr>Wingdings</vt:lpstr>
      <vt:lpstr>Pixel</vt:lpstr>
      <vt:lpstr>Worksheet</vt:lpstr>
      <vt:lpstr>DISTRIBUSI PELUANG KONTINYU</vt:lpstr>
      <vt:lpstr>Distribusi Normal</vt:lpstr>
      <vt:lpstr>Varian Distribusi Normal</vt:lpstr>
      <vt:lpstr>https://www.youtube.com/watch?v=XlYS8-R3O1c</vt:lpstr>
      <vt:lpstr>https://www.youtube.com/watch?v=A2rH3N3j3eo</vt:lpstr>
      <vt:lpstr>https://www.youtube.com/watch?v=pbkVDH4Ljn4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</vt:lpstr>
    </vt:vector>
  </TitlesOfParts>
  <Company>Teknik Informatika 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 07 DISTRIBUSI PELUANG KONTINYU</dc:title>
  <dc:subject>CI1408 Statistika untuk Komputasi 1</dc:subject>
  <dc:creator>Diana Purwitasari</dc:creator>
  <dc:description>Teknik Informatika, Fakultas Teknologi Informasi_x000d_
Institut Teknologi Sepuluh Nopember Surabaya</dc:description>
  <cp:lastModifiedBy>Bilqis Amaliah</cp:lastModifiedBy>
  <cp:revision>463</cp:revision>
  <dcterms:created xsi:type="dcterms:W3CDTF">2005-09-05T03:43:55Z</dcterms:created>
  <dcterms:modified xsi:type="dcterms:W3CDTF">2023-04-29T09:23:36Z</dcterms:modified>
</cp:coreProperties>
</file>